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  <p:sldMasterId id="2147483682" r:id="rId2"/>
  </p:sldMasterIdLst>
  <p:notesMasterIdLst>
    <p:notesMasterId r:id="rId29"/>
  </p:notesMasterIdLst>
  <p:handoutMasterIdLst>
    <p:handoutMasterId r:id="rId30"/>
  </p:handoutMasterIdLst>
  <p:sldIdLst>
    <p:sldId id="565" r:id="rId3"/>
    <p:sldId id="568" r:id="rId4"/>
    <p:sldId id="595" r:id="rId5"/>
    <p:sldId id="596" r:id="rId6"/>
    <p:sldId id="597" r:id="rId7"/>
    <p:sldId id="598" r:id="rId8"/>
    <p:sldId id="599" r:id="rId9"/>
    <p:sldId id="600" r:id="rId10"/>
    <p:sldId id="601" r:id="rId11"/>
    <p:sldId id="602" r:id="rId12"/>
    <p:sldId id="603" r:id="rId13"/>
    <p:sldId id="604" r:id="rId14"/>
    <p:sldId id="605" r:id="rId15"/>
    <p:sldId id="606" r:id="rId16"/>
    <p:sldId id="579" r:id="rId17"/>
    <p:sldId id="580" r:id="rId18"/>
    <p:sldId id="594" r:id="rId19"/>
    <p:sldId id="592" r:id="rId20"/>
    <p:sldId id="581" r:id="rId21"/>
    <p:sldId id="582" r:id="rId22"/>
    <p:sldId id="593" r:id="rId23"/>
    <p:sldId id="584" r:id="rId24"/>
    <p:sldId id="585" r:id="rId25"/>
    <p:sldId id="586" r:id="rId26"/>
    <p:sldId id="587" r:id="rId27"/>
    <p:sldId id="566" r:id="rId28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4400" kern="1200">
        <a:solidFill>
          <a:schemeClr val="tx2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4400" kern="1200">
        <a:solidFill>
          <a:schemeClr val="tx2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4400" kern="1200">
        <a:solidFill>
          <a:schemeClr val="tx2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4400" kern="1200">
        <a:solidFill>
          <a:schemeClr val="tx2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4400" kern="1200">
        <a:solidFill>
          <a:schemeClr val="tx2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9900"/>
    <a:srgbClr val="FF6600"/>
    <a:srgbClr val="FF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8348" autoAdjust="0"/>
  </p:normalViewPr>
  <p:slideViewPr>
    <p:cSldViewPr snapToGrid="0">
      <p:cViewPr varScale="1">
        <p:scale>
          <a:sx n="75" d="100"/>
          <a:sy n="75" d="100"/>
        </p:scale>
        <p:origin x="85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3552" y="-96"/>
      </p:cViewPr>
      <p:guideLst>
        <p:guide orient="horz" pos="2932"/>
        <p:guide pos="22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3" tIns="46608" rIns="93213" bIns="46608" numCol="1" anchor="t" anchorCtr="0" compatLnSpc="1">
            <a:prstTxWarp prst="textNoShape">
              <a:avLst/>
            </a:prstTxWarp>
          </a:bodyPr>
          <a:lstStyle>
            <a:lvl1pPr defTabSz="93345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3" tIns="46608" rIns="93213" bIns="46608" numCol="1" anchor="t" anchorCtr="0" compatLnSpc="1">
            <a:prstTxWarp prst="textNoShape">
              <a:avLst/>
            </a:prstTxWarp>
          </a:bodyPr>
          <a:lstStyle>
            <a:lvl1pPr algn="r" defTabSz="93345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788"/>
            <a:ext cx="3041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3" tIns="46608" rIns="93213" bIns="46608" numCol="1" anchor="b" anchorCtr="0" compatLnSpc="1">
            <a:prstTxWarp prst="textNoShape">
              <a:avLst/>
            </a:prstTxWarp>
          </a:bodyPr>
          <a:lstStyle>
            <a:lvl1pPr defTabSz="93345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0788"/>
            <a:ext cx="3041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3" tIns="46608" rIns="93213" bIns="46608" numCol="1" anchor="b" anchorCtr="0" compatLnSpc="1">
            <a:prstTxWarp prst="textNoShape">
              <a:avLst/>
            </a:prstTxWarp>
          </a:bodyPr>
          <a:lstStyle>
            <a:lvl1pPr algn="r" defTabSz="93345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8C915625-634F-43A9-BFAE-F8FF18CA2E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90602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3" tIns="46608" rIns="93213" bIns="46608" numCol="1" anchor="t" anchorCtr="0" compatLnSpc="1">
            <a:prstTxWarp prst="textNoShape">
              <a:avLst/>
            </a:prstTxWarp>
          </a:bodyPr>
          <a:lstStyle>
            <a:lvl1pPr defTabSz="93345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688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3" tIns="46608" rIns="93213" bIns="46608" numCol="1" anchor="t" anchorCtr="0" compatLnSpc="1">
            <a:prstTxWarp prst="textNoShape">
              <a:avLst/>
            </a:prstTxWarp>
          </a:bodyPr>
          <a:lstStyle>
            <a:lvl1pPr algn="r" defTabSz="93345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696913"/>
            <a:ext cx="4652962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9600"/>
            <a:ext cx="5619750" cy="418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3" tIns="46608" rIns="93213" bIns="466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3" tIns="46608" rIns="93213" bIns="46608" numCol="1" anchor="b" anchorCtr="0" compatLnSpc="1">
            <a:prstTxWarp prst="textNoShape">
              <a:avLst/>
            </a:prstTxWarp>
          </a:bodyPr>
          <a:lstStyle>
            <a:lvl1pPr defTabSz="93345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3" tIns="46608" rIns="93213" bIns="46608" numCol="1" anchor="b" anchorCtr="0" compatLnSpc="1">
            <a:prstTxWarp prst="textNoShape">
              <a:avLst/>
            </a:prstTxWarp>
          </a:bodyPr>
          <a:lstStyle>
            <a:lvl1pPr algn="r" defTabSz="93345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F6AACC46-C279-443F-B556-4A2B318B4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4428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ACC46-C279-443F-B556-4A2B318B490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39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8"/>
          <p:cNvSpPr txBox="1">
            <a:spLocks noChangeArrowheads="1"/>
          </p:cNvSpPr>
          <p:nvPr userDrawn="1"/>
        </p:nvSpPr>
        <p:spPr bwMode="auto">
          <a:xfrm>
            <a:off x="20946" y="6304823"/>
            <a:ext cx="77619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buFontTx/>
              <a:buNone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SAWS Job No. PS-00028-SM</a:t>
            </a:r>
            <a:endParaRPr lang="en-US" sz="2400" b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 userDrawn="1"/>
        </p:nvSpPr>
        <p:spPr bwMode="auto">
          <a:xfrm>
            <a:off x="321087" y="2489548"/>
            <a:ext cx="5357183" cy="234525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70000"/>
              </a:lnSpc>
              <a:spcBef>
                <a:spcPct val="50000"/>
              </a:spcBef>
              <a:buFontTx/>
              <a:buNone/>
            </a:pPr>
            <a:endParaRPr lang="en-US" sz="2400" b="1" dirty="0" smtClean="0">
              <a:solidFill>
                <a:schemeClr val="accent6"/>
              </a:solidFill>
              <a:latin typeface="+mn-lt"/>
            </a:endParaRPr>
          </a:p>
          <a:p>
            <a:pPr marL="342900" indent="-342900" algn="l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sz="2400" b="1" dirty="0" smtClean="0">
                <a:solidFill>
                  <a:schemeClr val="accent6"/>
                </a:solidFill>
                <a:latin typeface="+mn-lt"/>
              </a:rPr>
              <a:t>Stella Manzello </a:t>
            </a: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Contract Admin</a:t>
            </a:r>
            <a:r>
              <a:rPr lang="en-US" sz="1800" b="0" kern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Specialist</a:t>
            </a:r>
            <a:endParaRPr lang="en-US" sz="1800" b="0" kern="1200" dirty="0" smtClean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algn="l">
              <a:lnSpc>
                <a:spcPct val="70000"/>
              </a:lnSpc>
              <a:spcBef>
                <a:spcPct val="50000"/>
              </a:spcBef>
              <a:buFontTx/>
              <a:buNone/>
            </a:pPr>
            <a:endParaRPr lang="en-US" sz="2400" b="1" dirty="0" smtClean="0">
              <a:solidFill>
                <a:schemeClr val="accent6"/>
              </a:solidFill>
              <a:latin typeface="+mn-lt"/>
            </a:endParaRPr>
          </a:p>
          <a:p>
            <a:pPr marL="342900" indent="-342900" algn="l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sz="2400" b="1" dirty="0" smtClean="0">
                <a:solidFill>
                  <a:schemeClr val="accent6"/>
                </a:solidFill>
                <a:latin typeface="+mn-lt"/>
              </a:rPr>
              <a:t>Robert Pina </a:t>
            </a:r>
          </a:p>
          <a:p>
            <a:pPr marL="342900" indent="-342900" algn="l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Director</a:t>
            </a:r>
            <a:r>
              <a:rPr lang="en-US" sz="18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of Applications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Title Placeholder 1"/>
          <p:cNvSpPr txBox="1">
            <a:spLocks/>
          </p:cNvSpPr>
          <p:nvPr userDrawn="1"/>
        </p:nvSpPr>
        <p:spPr>
          <a:xfrm>
            <a:off x="0" y="0"/>
            <a:ext cx="9144000" cy="169277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SAWS Production Control Upgrade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Non-Mandatory Pre-Proposal Meeting</a:t>
            </a:r>
          </a:p>
        </p:txBody>
      </p:sp>
      <p:sp>
        <p:nvSpPr>
          <p:cNvPr id="5" name="Date Placeholder 3"/>
          <p:cNvSpPr txBox="1">
            <a:spLocks/>
          </p:cNvSpPr>
          <p:nvPr userDrawn="1"/>
        </p:nvSpPr>
        <p:spPr>
          <a:xfrm>
            <a:off x="6895301" y="5555623"/>
            <a:ext cx="2116077" cy="191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41A879-7D4A-4FEC-B8B5-C0B576BF5903}" type="datetime4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October 28, 2016</a:t>
            </a:fld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Page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8118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5120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Page Title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656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274638"/>
            <a:ext cx="8542422" cy="1143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Page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35403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9"/>
            <a:ext cx="2057400" cy="5672506"/>
          </a:xfrm>
          <a:prstGeom prst="rect">
            <a:avLst/>
          </a:prstGeom>
        </p:spPr>
        <p:txBody>
          <a:bodyPr vert="eaVert"/>
          <a:lstStyle>
            <a:lvl1pPr>
              <a:defRPr b="1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Page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9"/>
            <a:ext cx="6019800" cy="5665418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274637"/>
            <a:ext cx="8542422" cy="675389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Page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5652"/>
            <a:ext cx="8229600" cy="4975669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itl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274638"/>
            <a:ext cx="8542422" cy="675204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Page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68208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57200" y="977704"/>
            <a:ext cx="8539090" cy="4454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1">
                <a:solidFill>
                  <a:schemeClr val="accent6"/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 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274638"/>
            <a:ext cx="8542422" cy="67493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Page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5736"/>
            <a:ext cx="4038600" cy="4975585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4738"/>
            <a:ext cx="4038600" cy="4983672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, 2 Titles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7"/>
          <p:cNvSpPr>
            <a:spLocks noGrp="1"/>
          </p:cNvSpPr>
          <p:nvPr userDrawn="1">
            <p:ph type="title"/>
          </p:nvPr>
        </p:nvSpPr>
        <p:spPr>
          <a:xfrm>
            <a:off x="2861863" y="274638"/>
            <a:ext cx="6137758" cy="1143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Content Placeholder 12"/>
          <p:cNvSpPr>
            <a:spLocks noGrp="1"/>
          </p:cNvSpPr>
          <p:nvPr userDrawn="1">
            <p:ph sz="quarter" idx="4"/>
          </p:nvPr>
        </p:nvSpPr>
        <p:spPr>
          <a:xfrm>
            <a:off x="2861863" y="1863177"/>
            <a:ext cx="6146291" cy="4083968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2715768" cy="63093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2719478" cy="6310314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2863515" y="1416289"/>
            <a:ext cx="6135012" cy="4468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1">
                <a:solidFill>
                  <a:schemeClr val="accent6"/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itles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61121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68209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274638"/>
            <a:ext cx="8542422" cy="675204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Page Title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57200" y="977704"/>
            <a:ext cx="8539090" cy="4454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1">
                <a:solidFill>
                  <a:schemeClr val="accent6"/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12599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/>
                </a:solidFill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52361"/>
            <a:ext cx="4040188" cy="4285301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12599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/>
                </a:solidFill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52361"/>
            <a:ext cx="4041775" cy="4285301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274638"/>
            <a:ext cx="8542422" cy="675204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Page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on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274638"/>
            <a:ext cx="8542422" cy="1143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Page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mainBKGwmrc1-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640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r" defTabSz="914400" rtl="0" eaLnBrk="1" latinLnBrk="0" hangingPunct="1">
        <a:spcBef>
          <a:spcPct val="0"/>
        </a:spcBef>
        <a:buNone/>
        <a:defRPr sz="4000" kern="1200" baseline="0">
          <a:solidFill>
            <a:schemeClr val="bg1"/>
          </a:solidFill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ainFooterwmrc-02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708"/>
            <a:ext cx="9144000" cy="6857291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/>
        </p:nvSpPr>
        <p:spPr>
          <a:xfrm>
            <a:off x="7566485" y="83762"/>
            <a:ext cx="1577515" cy="237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4AEE31-8DF6-45DE-9EF7-8B33455C4BD2}" type="datetime4">
              <a:rPr lang="en-US" sz="1200" b="1" noProof="0" smtClean="0">
                <a:latin typeface="Calibri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October 28, 2016</a:t>
            </a:fld>
            <a:endParaRPr lang="en-US" sz="1200" b="1" noProof="0" dirty="0">
              <a:latin typeface="Calibri" pitchFamily="34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170444" y="6402035"/>
            <a:ext cx="693535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innerShdw blurRad="114300">
                    <a:prstClr val="black"/>
                  </a:innerShdw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SAWS Production Control Upgrade </a:t>
            </a:r>
            <a:endParaRPr lang="en-US" sz="2400" b="1" dirty="0">
              <a:solidFill>
                <a:schemeClr val="bg1">
                  <a:lumMod val="50000"/>
                </a:schemeClr>
              </a:solidFill>
              <a:effectLst>
                <a:glow rad="101600">
                  <a:schemeClr val="bg1">
                    <a:lumMod val="95000"/>
                    <a:alpha val="60000"/>
                  </a:schemeClr>
                </a:glow>
                <a:innerShdw blurRad="114300">
                  <a:prstClr val="black"/>
                </a:innerShd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6784708" y="6243744"/>
            <a:ext cx="903471" cy="216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Page </a:t>
            </a:r>
            <a:fld id="{F31E7ECC-B9C9-4914-948A-880332F23CFE}" type="slidenum">
              <a:rPr lang="en-US" sz="1200" b="1" smtClean="0">
                <a:solidFill>
                  <a:schemeClr val="bg1"/>
                </a:solidFill>
                <a:latin typeface="Arial" charset="0"/>
              </a:rPr>
              <a:pPr algn="l">
                <a:spcBef>
                  <a:spcPct val="0"/>
                </a:spcBef>
                <a:buFontTx/>
                <a:buNone/>
              </a:pPr>
              <a:t>‹#›</a:t>
            </a:fld>
            <a:r>
              <a:rPr lang="en-US" sz="1200" b="1" dirty="0" smtClean="0">
                <a:solidFill>
                  <a:schemeClr val="bg1"/>
                </a:solidFill>
                <a:latin typeface="Arial" charset="0"/>
              </a:rPr>
              <a:t> </a:t>
            </a:r>
            <a:endParaRPr lang="en-US" sz="12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702" r:id="rId2"/>
    <p:sldLayoutId id="2147483686" r:id="rId3"/>
    <p:sldLayoutId id="2147483704" r:id="rId4"/>
    <p:sldLayoutId id="2147483703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4000" kern="1200" baseline="0">
          <a:solidFill>
            <a:srgbClr val="000099"/>
          </a:solidFill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smanzello@saws.or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Submittal Packet Helpful Reminders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 smtClean="0"/>
              <a:t>Maximize points by addressing all required items requested in the RFQ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₋"/>
            </a:pPr>
            <a:r>
              <a:rPr lang="en-US" sz="2400" dirty="0" smtClean="0"/>
              <a:t>Be very specific in responses and avoid “boiler plate” responses when possible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₋"/>
            </a:pPr>
            <a:r>
              <a:rPr lang="en-US" sz="2400" dirty="0" smtClean="0"/>
              <a:t>Highlight areas that are unique to your firm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₋"/>
            </a:pPr>
            <a:r>
              <a:rPr lang="en-US" sz="2400" dirty="0" smtClean="0"/>
              <a:t>Contact the SMWB Program Manager for assistance 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Utilize the Submittal Checklist 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Responses are limited to 85 pages (required forms do not count – nor do tab dividers)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3172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Dates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38052"/>
            <a:ext cx="8229600" cy="4975669"/>
          </a:xfrm>
        </p:spPr>
        <p:txBody>
          <a:bodyPr/>
          <a:lstStyle/>
          <a:p>
            <a:r>
              <a:rPr lang="en-US" sz="1800" dirty="0"/>
              <a:t>October 31, 2016 by 4:00 p.m.		Receipt of Written Questions Due</a:t>
            </a:r>
          </a:p>
          <a:p>
            <a:r>
              <a:rPr lang="en-US" sz="1800" dirty="0"/>
              <a:t>November 2, 2016 by 4:00 p.m.		Q &amp; A Posted to Website</a:t>
            </a:r>
          </a:p>
          <a:p>
            <a:r>
              <a:rPr lang="en-US" sz="1800" dirty="0"/>
              <a:t>November 14, 2016 by 2:00 p.m.		Proposals Due</a:t>
            </a:r>
          </a:p>
          <a:p>
            <a:r>
              <a:rPr lang="en-US" sz="1800" dirty="0"/>
              <a:t>December 2016				Proposals Evaluated</a:t>
            </a:r>
          </a:p>
          <a:p>
            <a:r>
              <a:rPr lang="en-US" sz="1800" dirty="0"/>
              <a:t>February 2017				SAWS Board Consideration and Award</a:t>
            </a:r>
          </a:p>
          <a:p>
            <a:r>
              <a:rPr lang="en-US" sz="1800" dirty="0"/>
              <a:t>February 2017				Non-Selection Notices mailed</a:t>
            </a:r>
          </a:p>
          <a:p>
            <a:r>
              <a:rPr lang="en-US" sz="1800" dirty="0"/>
              <a:t>February 2017				Start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358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Submission Due Date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Electronic Submittals Accepted Only</a:t>
            </a:r>
          </a:p>
          <a:p>
            <a:pPr marL="0" indent="0">
              <a:buNone/>
            </a:pPr>
            <a:endParaRPr lang="en-US" sz="1050" dirty="0"/>
          </a:p>
          <a:p>
            <a:r>
              <a:rPr lang="en-US" sz="2400" dirty="0" smtClean="0"/>
              <a:t>Response due by 2:00 p.m. CT on Monday, November 14, 2016.</a:t>
            </a:r>
          </a:p>
          <a:p>
            <a:endParaRPr lang="en-US" sz="1050" dirty="0"/>
          </a:p>
          <a:p>
            <a:r>
              <a:rPr lang="en-US" sz="2400" dirty="0" smtClean="0"/>
              <a:t>The </a:t>
            </a:r>
            <a:r>
              <a:rPr lang="en-US" sz="2400" dirty="0"/>
              <a:t>file size limitation for submission is 10MB.</a:t>
            </a:r>
            <a:endParaRPr lang="en-US" sz="2400" dirty="0" smtClean="0"/>
          </a:p>
          <a:p>
            <a:endParaRPr lang="en-US" sz="1050" dirty="0"/>
          </a:p>
          <a:p>
            <a:r>
              <a:rPr lang="en-US" sz="2400" dirty="0" smtClean="0"/>
              <a:t>Respondents are strongly encouraged to submit their proposals at least two (2) hours prior to the Proposal deadline and time to avoid last minute transmission issues.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8075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Communication Reminders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Upon the release of the RFQ until the contract is awarded, there shouldn’t be any communication with:</a:t>
            </a:r>
          </a:p>
          <a:p>
            <a:pPr lvl="1">
              <a:lnSpc>
                <a:spcPct val="150000"/>
              </a:lnSpc>
              <a:buFont typeface="Calibri" panose="020F0502020204030204" pitchFamily="34" charset="0"/>
              <a:buChar char="₋"/>
            </a:pPr>
            <a:r>
              <a:rPr lang="en-US" sz="2000" dirty="0" smtClean="0"/>
              <a:t> SAWS Project Engineer</a:t>
            </a:r>
          </a:p>
          <a:p>
            <a:pPr lvl="1">
              <a:lnSpc>
                <a:spcPct val="150000"/>
              </a:lnSpc>
              <a:buFont typeface="Calibri" panose="020F0502020204030204" pitchFamily="34" charset="0"/>
              <a:buChar char="₋"/>
            </a:pPr>
            <a:r>
              <a:rPr lang="en-US" sz="2000" dirty="0" smtClean="0"/>
              <a:t> SAWS Project Manager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This includes phone calls, emails, letter, or any direct or indirect discussion of the RFQ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5796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Technical Questions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 smtClean="0"/>
              <a:t>Should be submitted no later than October 31, 2016 at  4:00 p.m. CT 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Must be in writing, by email or fax to:</a:t>
            </a:r>
          </a:p>
          <a:p>
            <a:pPr>
              <a:lnSpc>
                <a:spcPct val="100000"/>
              </a:lnSpc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b="1" dirty="0" smtClean="0"/>
              <a:t>Stella Manzello</a:t>
            </a:r>
          </a:p>
          <a:p>
            <a:pPr marL="0" indent="0" algn="ctr">
              <a:buNone/>
            </a:pPr>
            <a:r>
              <a:rPr lang="en-US" sz="2800" dirty="0" smtClean="0"/>
              <a:t>Contract Administration Department</a:t>
            </a:r>
          </a:p>
          <a:p>
            <a:pPr marL="0" indent="0" algn="ctr">
              <a:buNone/>
            </a:pPr>
            <a:r>
              <a:rPr lang="en-US" sz="2800" dirty="0" smtClean="0"/>
              <a:t>San Antonio Water System</a:t>
            </a:r>
          </a:p>
          <a:p>
            <a:pPr marL="0" indent="0" algn="ctr">
              <a:buNone/>
            </a:pPr>
            <a:r>
              <a:rPr lang="en-US" sz="2800" dirty="0" smtClean="0">
                <a:hlinkClick r:id="rId2"/>
              </a:rPr>
              <a:t>smanzello@saws.org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Fax No.: 210.233.4290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4054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RFQ Purpose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9242"/>
            <a:ext cx="8229600" cy="469207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This Request for Qualifications (RFQ) is to evaluate and select the consultant that demonstrates the best qualifications to lead SAWS in the development of a </a:t>
            </a:r>
            <a:r>
              <a:rPr lang="en-US" sz="2800" dirty="0" smtClean="0"/>
              <a:t>SCADA enterprise strategy and design the replacement of SAWS legacy Production Transdyn </a:t>
            </a:r>
            <a:r>
              <a:rPr lang="en-US" sz="2800" dirty="0"/>
              <a:t>and ClearSCADA top end </a:t>
            </a:r>
            <a:r>
              <a:rPr lang="en-US" sz="2800" dirty="0" smtClean="0"/>
              <a:t>system </a:t>
            </a:r>
            <a:r>
              <a:rPr lang="en-US" sz="2800" dirty="0"/>
              <a:t>with a new Rockwell FactoryTalk </a:t>
            </a:r>
            <a:r>
              <a:rPr lang="en-US" sz="2800" dirty="0" smtClean="0"/>
              <a:t>system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326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Background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199" y="1451024"/>
            <a:ext cx="8229600" cy="4608581"/>
          </a:xfrm>
        </p:spPr>
        <p:txBody>
          <a:bodyPr/>
          <a:lstStyle/>
          <a:p>
            <a:r>
              <a:rPr lang="en-US" sz="2800" dirty="0" smtClean="0"/>
              <a:t>The Combined Production Control Systems monitor and control SAWS water production </a:t>
            </a:r>
            <a:r>
              <a:rPr lang="en-US" sz="2800" dirty="0"/>
              <a:t>and wastewater lift </a:t>
            </a:r>
            <a:r>
              <a:rPr lang="en-US" sz="2800" dirty="0" smtClean="0"/>
              <a:t>stations</a:t>
            </a:r>
          </a:p>
          <a:p>
            <a:pPr lvl="2">
              <a:buFont typeface="Calibri" panose="020F0502020204030204" pitchFamily="34" charset="0"/>
              <a:buChar char="–"/>
            </a:pPr>
            <a:endParaRPr lang="en-US" dirty="0" smtClean="0"/>
          </a:p>
          <a:p>
            <a:pPr lvl="2">
              <a:buFont typeface="Calibri" panose="020F0502020204030204" pitchFamily="34" charset="0"/>
              <a:buChar char="–"/>
            </a:pPr>
            <a:r>
              <a:rPr lang="en-US" dirty="0" smtClean="0"/>
              <a:t>59 </a:t>
            </a:r>
            <a:r>
              <a:rPr lang="en-US" dirty="0"/>
              <a:t>elevated tanks 	</a:t>
            </a:r>
            <a:r>
              <a:rPr lang="en-US" dirty="0" smtClean="0"/>
              <a:t>	- </a:t>
            </a:r>
            <a:r>
              <a:rPr lang="en-US" dirty="0"/>
              <a:t>70 ground tanks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en-US" dirty="0"/>
              <a:t>120 wells </a:t>
            </a:r>
            <a:r>
              <a:rPr lang="en-US" dirty="0" smtClean="0"/>
              <a:t>  </a:t>
            </a:r>
            <a:r>
              <a:rPr lang="en-US" dirty="0"/>
              <a:t>	</a:t>
            </a:r>
            <a:r>
              <a:rPr lang="en-US" dirty="0" smtClean="0"/>
              <a:t>		- 98 </a:t>
            </a:r>
            <a:r>
              <a:rPr lang="en-US" dirty="0"/>
              <a:t>high </a:t>
            </a:r>
            <a:r>
              <a:rPr lang="en-US" dirty="0" smtClean="0"/>
              <a:t>service </a:t>
            </a:r>
            <a:r>
              <a:rPr lang="en-US" dirty="0"/>
              <a:t>pumps                  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en-US" dirty="0"/>
              <a:t>11 recycle stations 	</a:t>
            </a:r>
            <a:r>
              <a:rPr lang="en-US" dirty="0" smtClean="0"/>
              <a:t>	- </a:t>
            </a:r>
            <a:r>
              <a:rPr lang="en-US" dirty="0"/>
              <a:t>5 recycle tanks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en-US" dirty="0"/>
              <a:t>166 </a:t>
            </a:r>
            <a:r>
              <a:rPr lang="en-US" dirty="0" smtClean="0"/>
              <a:t>wastewater </a:t>
            </a:r>
            <a:r>
              <a:rPr lang="en-US" dirty="0" err="1" smtClean="0"/>
              <a:t>liftstations</a:t>
            </a:r>
            <a:endParaRPr lang="en-US" dirty="0" smtClean="0"/>
          </a:p>
        </p:txBody>
      </p:sp>
      <p:sp>
        <p:nvSpPr>
          <p:cNvPr id="7" name="Subtitle 6"/>
          <p:cNvSpPr>
            <a:spLocks noGrp="1"/>
          </p:cNvSpPr>
          <p:nvPr>
            <p:ph type="subTitle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SAWS Existing Production Control 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287822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Background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199" y="1451024"/>
            <a:ext cx="8229600" cy="4608581"/>
          </a:xfrm>
        </p:spPr>
        <p:txBody>
          <a:bodyPr/>
          <a:lstStyle/>
          <a:p>
            <a:r>
              <a:rPr lang="en-US" sz="2800" dirty="0" smtClean="0"/>
              <a:t>The combined systems collect, present and archive </a:t>
            </a:r>
            <a:r>
              <a:rPr lang="en-US" sz="2800" dirty="0"/>
              <a:t>over </a:t>
            </a:r>
            <a:r>
              <a:rPr lang="en-US" sz="2800" dirty="0" smtClean="0"/>
              <a:t>18,500 analog and discrete </a:t>
            </a:r>
            <a:r>
              <a:rPr lang="en-US" sz="2800" dirty="0" err="1" smtClean="0"/>
              <a:t>datapoints</a:t>
            </a:r>
            <a:r>
              <a:rPr lang="en-US" sz="2800" dirty="0" smtClean="0"/>
              <a:t>     </a:t>
            </a:r>
            <a:endParaRPr lang="en-US" sz="2400" dirty="0"/>
          </a:p>
          <a:p>
            <a:pPr lvl="1"/>
            <a:r>
              <a:rPr lang="en-US" sz="2400" dirty="0"/>
              <a:t>Well water levels  </a:t>
            </a:r>
          </a:p>
          <a:p>
            <a:pPr lvl="1"/>
            <a:r>
              <a:rPr lang="en-US" sz="2400" dirty="0"/>
              <a:t>Water Storage Tank</a:t>
            </a:r>
          </a:p>
          <a:p>
            <a:pPr lvl="1"/>
            <a:r>
              <a:rPr lang="en-US" sz="2400" dirty="0"/>
              <a:t>Pumps both variable and fixed </a:t>
            </a:r>
          </a:p>
          <a:p>
            <a:pPr lvl="1"/>
            <a:r>
              <a:rPr lang="en-US" sz="2400" dirty="0"/>
              <a:t>Meters analog and Modbus </a:t>
            </a:r>
          </a:p>
          <a:p>
            <a:pPr lvl="1"/>
            <a:r>
              <a:rPr lang="en-US" sz="2400" dirty="0"/>
              <a:t>Water Quality both chemical injection and analyzers </a:t>
            </a:r>
          </a:p>
          <a:p>
            <a:pPr lvl="1"/>
            <a:r>
              <a:rPr lang="en-US" sz="2400" dirty="0"/>
              <a:t>Electric </a:t>
            </a:r>
            <a:r>
              <a:rPr lang="en-US" sz="2400" dirty="0" smtClean="0"/>
              <a:t>switchgear</a:t>
            </a:r>
            <a:endParaRPr lang="en-US" sz="36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SAWS Existing Production Control 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272905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Background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199" y="1451025"/>
            <a:ext cx="8229600" cy="4349158"/>
          </a:xfrm>
        </p:spPr>
        <p:txBody>
          <a:bodyPr/>
          <a:lstStyle/>
          <a:p>
            <a:r>
              <a:rPr lang="en-US" sz="2800" dirty="0" smtClean="0"/>
              <a:t>DYNAC Control System </a:t>
            </a:r>
          </a:p>
          <a:p>
            <a:pPr lvl="1"/>
            <a:r>
              <a:rPr lang="en-US" sz="2400" dirty="0" smtClean="0"/>
              <a:t>Redundant </a:t>
            </a:r>
            <a:r>
              <a:rPr lang="en-US" sz="2400" dirty="0"/>
              <a:t>standalone top end </a:t>
            </a:r>
            <a:r>
              <a:rPr lang="en-US" sz="2400" dirty="0" smtClean="0"/>
              <a:t>servers</a:t>
            </a:r>
          </a:p>
          <a:p>
            <a:pPr lvl="1"/>
            <a:r>
              <a:rPr lang="en-US" sz="2400" dirty="0" smtClean="0"/>
              <a:t>Redundant </a:t>
            </a:r>
            <a:r>
              <a:rPr lang="en-US" sz="2400" dirty="0"/>
              <a:t>external </a:t>
            </a:r>
            <a:r>
              <a:rPr lang="en-US" sz="2400" dirty="0" smtClean="0"/>
              <a:t>Historian</a:t>
            </a:r>
          </a:p>
          <a:p>
            <a:pPr lvl="1"/>
            <a:r>
              <a:rPr lang="en-US" sz="2400" dirty="0" smtClean="0"/>
              <a:t>16,000 </a:t>
            </a:r>
            <a:r>
              <a:rPr lang="en-US" sz="2400" dirty="0" err="1" smtClean="0"/>
              <a:t>datapoints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600 </a:t>
            </a:r>
            <a:r>
              <a:rPr lang="en-US" sz="2400" dirty="0"/>
              <a:t>HMIs </a:t>
            </a:r>
            <a:r>
              <a:rPr lang="en-US" sz="2400" dirty="0" smtClean="0"/>
              <a:t>screens</a:t>
            </a:r>
          </a:p>
          <a:p>
            <a:r>
              <a:rPr lang="en-US" sz="2800" dirty="0"/>
              <a:t>300 </a:t>
            </a:r>
            <a:r>
              <a:rPr lang="en-US" sz="2800" dirty="0" smtClean="0"/>
              <a:t>PLCs communicates via Modbus </a:t>
            </a:r>
            <a:r>
              <a:rPr lang="en-US" sz="2800" dirty="0"/>
              <a:t>and </a:t>
            </a:r>
            <a:r>
              <a:rPr lang="en-US" sz="2800" dirty="0" smtClean="0"/>
              <a:t>Modbus TCP</a:t>
            </a:r>
            <a:endParaRPr lang="en-US" sz="2800" dirty="0"/>
          </a:p>
          <a:p>
            <a:pPr lvl="1"/>
            <a:r>
              <a:rPr lang="it-IT" sz="2400" dirty="0" smtClean="0"/>
              <a:t>Rockwell CompactLogix PLCs </a:t>
            </a:r>
          </a:p>
          <a:p>
            <a:pPr lvl="1"/>
            <a:r>
              <a:rPr lang="it-IT" sz="2400" dirty="0" smtClean="0"/>
              <a:t>Schneider Electric M340 and Modicon Quantium PLCs</a:t>
            </a:r>
          </a:p>
          <a:p>
            <a:pPr lvl="1"/>
            <a:r>
              <a:rPr lang="it-IT" sz="2400" dirty="0" smtClean="0"/>
              <a:t>Compact PLCs</a:t>
            </a:r>
          </a:p>
          <a:p>
            <a:pPr lvl="1"/>
            <a:endParaRPr lang="en-US" sz="3200" dirty="0" smtClean="0"/>
          </a:p>
          <a:p>
            <a:endParaRPr lang="en-US" sz="3600" dirty="0" smtClean="0"/>
          </a:p>
        </p:txBody>
      </p:sp>
      <p:sp>
        <p:nvSpPr>
          <p:cNvPr id="7" name="Subtitle 6"/>
          <p:cNvSpPr>
            <a:spLocks noGrp="1"/>
          </p:cNvSpPr>
          <p:nvPr>
            <p:ph type="subTitle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SAWS Existing Production Control 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348669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Background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23163"/>
            <a:ext cx="8229600" cy="4545246"/>
          </a:xfrm>
        </p:spPr>
        <p:txBody>
          <a:bodyPr/>
          <a:lstStyle/>
          <a:p>
            <a:r>
              <a:rPr lang="en-US" sz="2800" dirty="0" err="1" smtClean="0"/>
              <a:t>ClearSCADA</a:t>
            </a:r>
            <a:r>
              <a:rPr lang="en-US" sz="2800" dirty="0" smtClean="0"/>
              <a:t> Control System 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Redundant </a:t>
            </a:r>
            <a:r>
              <a:rPr lang="en-US" sz="2400" dirty="0">
                <a:solidFill>
                  <a:prstClr val="black"/>
                </a:solidFill>
              </a:rPr>
              <a:t>standalone top end </a:t>
            </a:r>
            <a:r>
              <a:rPr lang="en-US" sz="2400" dirty="0" smtClean="0">
                <a:solidFill>
                  <a:prstClr val="black"/>
                </a:solidFill>
              </a:rPr>
              <a:t>Servers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Integrated Historian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2,500 </a:t>
            </a:r>
            <a:r>
              <a:rPr lang="en-US" sz="2400" dirty="0" err="1" smtClean="0">
                <a:solidFill>
                  <a:prstClr val="black"/>
                </a:solidFill>
              </a:rPr>
              <a:t>datapoints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endParaRPr lang="en-US" sz="2400" dirty="0">
              <a:solidFill>
                <a:prstClr val="black"/>
              </a:solidFill>
            </a:endParaRP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175 </a:t>
            </a:r>
            <a:r>
              <a:rPr lang="en-US" sz="2400" dirty="0">
                <a:solidFill>
                  <a:prstClr val="black"/>
                </a:solidFill>
              </a:rPr>
              <a:t>HMIs </a:t>
            </a:r>
            <a:r>
              <a:rPr lang="en-US" sz="2400" dirty="0" smtClean="0">
                <a:solidFill>
                  <a:prstClr val="black"/>
                </a:solidFill>
              </a:rPr>
              <a:t>screens</a:t>
            </a:r>
          </a:p>
          <a:p>
            <a:r>
              <a:rPr lang="en-US" sz="2800" dirty="0" smtClean="0"/>
              <a:t>40 PLCs in </a:t>
            </a:r>
            <a:r>
              <a:rPr lang="en-US" sz="2800" dirty="0"/>
              <a:t>a DCU </a:t>
            </a:r>
            <a:r>
              <a:rPr lang="en-US" sz="2800" dirty="0" smtClean="0"/>
              <a:t>(Parent/Child) configuration </a:t>
            </a:r>
            <a:r>
              <a:rPr lang="en-US" sz="2800" dirty="0"/>
              <a:t>using </a:t>
            </a:r>
            <a:r>
              <a:rPr lang="en-US" sz="2800" dirty="0" smtClean="0"/>
              <a:t>Modbus and DNP3 protocols      </a:t>
            </a:r>
            <a:endParaRPr lang="en-US" dirty="0"/>
          </a:p>
          <a:p>
            <a:pPr lvl="1"/>
            <a:r>
              <a:rPr lang="it-IT" sz="2400" dirty="0" smtClean="0"/>
              <a:t>Schneider Electric M340</a:t>
            </a:r>
          </a:p>
          <a:p>
            <a:pPr lvl="1"/>
            <a:r>
              <a:rPr lang="it-IT" sz="2400" dirty="0"/>
              <a:t>Schneider Electric </a:t>
            </a:r>
            <a:r>
              <a:rPr lang="it-IT" sz="2400" dirty="0" smtClean="0"/>
              <a:t>SCADAPack</a:t>
            </a:r>
          </a:p>
          <a:p>
            <a:pPr lv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SAWS Existing Production Control 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2022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Pre-Submittal Topics</a:t>
            </a:r>
            <a:endParaRPr lang="en-US" dirty="0"/>
          </a:p>
          <a:p>
            <a:r>
              <a:rPr lang="en-US" dirty="0" smtClean="0"/>
              <a:t>RFQ </a:t>
            </a:r>
            <a:r>
              <a:rPr lang="en-US" dirty="0"/>
              <a:t>Purpose</a:t>
            </a:r>
          </a:p>
          <a:p>
            <a:r>
              <a:rPr lang="en-US" dirty="0" smtClean="0"/>
              <a:t>Project </a:t>
            </a:r>
            <a:r>
              <a:rPr lang="en-US" dirty="0"/>
              <a:t>Background</a:t>
            </a:r>
          </a:p>
          <a:p>
            <a:r>
              <a:rPr lang="en-US" dirty="0" smtClean="0"/>
              <a:t>Role </a:t>
            </a:r>
            <a:r>
              <a:rPr lang="en-US" dirty="0"/>
              <a:t>of the Selected Consultant 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Background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23163"/>
            <a:ext cx="8229600" cy="4545246"/>
          </a:xfrm>
        </p:spPr>
        <p:txBody>
          <a:bodyPr/>
          <a:lstStyle/>
          <a:p>
            <a:r>
              <a:rPr lang="en-US" sz="2800" dirty="0" smtClean="0"/>
              <a:t>HMI </a:t>
            </a:r>
            <a:r>
              <a:rPr lang="en-US" sz="2800" dirty="0"/>
              <a:t>Optimization </a:t>
            </a:r>
          </a:p>
          <a:p>
            <a:pPr lvl="1"/>
            <a:r>
              <a:rPr lang="en-US" sz="2400" dirty="0"/>
              <a:t>Reduce time needed to make critical decisions </a:t>
            </a:r>
          </a:p>
          <a:p>
            <a:pPr lvl="1"/>
            <a:r>
              <a:rPr lang="en-US" sz="2400" dirty="0" smtClean="0"/>
              <a:t>Standards-based </a:t>
            </a:r>
            <a:r>
              <a:rPr lang="en-US" sz="2400" dirty="0"/>
              <a:t>display elements with consistent user </a:t>
            </a:r>
            <a:r>
              <a:rPr lang="en-US" sz="2400" dirty="0" smtClean="0"/>
              <a:t>interface</a:t>
            </a:r>
          </a:p>
          <a:p>
            <a:pPr lvl="1"/>
            <a:r>
              <a:rPr lang="en-US" sz="2400" dirty="0" smtClean="0"/>
              <a:t>Simulation</a:t>
            </a:r>
            <a:endParaRPr lang="en-US" sz="3200" dirty="0" smtClean="0">
              <a:ea typeface="Times New Roman" panose="02020603050405020304" pitchFamily="18" charset="0"/>
            </a:endParaRPr>
          </a:p>
          <a:p>
            <a:r>
              <a:rPr lang="en-US" sz="2800" dirty="0" smtClean="0">
                <a:ea typeface="Times New Roman" panose="02020603050405020304" pitchFamily="18" charset="0"/>
              </a:rPr>
              <a:t>Scalable and flexible enterprise platform to include integration of SAWS Control and Enterprise business systems:</a:t>
            </a:r>
          </a:p>
          <a:p>
            <a:pPr marL="514350" lvl="1" indent="0">
              <a:buNone/>
            </a:pPr>
            <a:r>
              <a:rPr lang="en-US" sz="2000" dirty="0" smtClean="0"/>
              <a:t>- Work Order		- Asset Management</a:t>
            </a:r>
          </a:p>
          <a:p>
            <a:pPr marL="514350" lvl="1" indent="0">
              <a:buNone/>
            </a:pPr>
            <a:r>
              <a:rPr lang="en-US" sz="2000" dirty="0" smtClean="0"/>
              <a:t>- GIS			- Data Warehouse</a:t>
            </a:r>
          </a:p>
          <a:p>
            <a:pPr marL="514350" lvl="1" indent="0">
              <a:buNone/>
            </a:pPr>
            <a:r>
              <a:rPr lang="en-US" sz="2000" dirty="0" smtClean="0"/>
              <a:t>- CCTV</a:t>
            </a:r>
            <a:endParaRPr lang="en-US" sz="2000" dirty="0"/>
          </a:p>
          <a:p>
            <a:pPr lvl="1"/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Enterprise SCADA </a:t>
            </a:r>
            <a:r>
              <a:rPr lang="en-US" dirty="0" smtClean="0"/>
              <a:t>Transformation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75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Background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23163"/>
            <a:ext cx="8229600" cy="4545246"/>
          </a:xfrm>
        </p:spPr>
        <p:txBody>
          <a:bodyPr/>
          <a:lstStyle/>
          <a:p>
            <a:pPr fontAlgn="base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2800" dirty="0" smtClean="0"/>
              <a:t>Enterprise Transformation</a:t>
            </a:r>
          </a:p>
          <a:p>
            <a:pPr lvl="1"/>
            <a:r>
              <a:rPr lang="en-US" sz="2400" dirty="0" smtClean="0"/>
              <a:t>Object-Based Architecture </a:t>
            </a:r>
          </a:p>
          <a:p>
            <a:pPr lvl="2"/>
            <a:r>
              <a:rPr lang="en-US" sz="2000" dirty="0" smtClean="0"/>
              <a:t>Rockwell </a:t>
            </a:r>
            <a:r>
              <a:rPr lang="en-US" sz="2000" dirty="0"/>
              <a:t>Automation </a:t>
            </a:r>
            <a:r>
              <a:rPr lang="en-US" sz="2000" dirty="0" smtClean="0"/>
              <a:t>Library of </a:t>
            </a:r>
            <a:r>
              <a:rPr lang="en-US" sz="2000" dirty="0"/>
              <a:t>Process </a:t>
            </a:r>
            <a:r>
              <a:rPr lang="en-US" sz="2000" dirty="0" smtClean="0"/>
              <a:t>Objects</a:t>
            </a:r>
          </a:p>
          <a:p>
            <a:pPr lvl="2"/>
            <a:r>
              <a:rPr lang="en-US" sz="2000" dirty="0"/>
              <a:t>Object-Oriented HMI </a:t>
            </a:r>
            <a:r>
              <a:rPr lang="en-US" sz="2000" dirty="0" smtClean="0"/>
              <a:t>Graphics</a:t>
            </a:r>
          </a:p>
          <a:p>
            <a:pPr lvl="1"/>
            <a:r>
              <a:rPr lang="en-US" sz="2400" dirty="0" smtClean="0"/>
              <a:t>Guidelines </a:t>
            </a:r>
            <a:r>
              <a:rPr lang="en-US" sz="2400" dirty="0"/>
              <a:t>and Standards</a:t>
            </a:r>
          </a:p>
          <a:p>
            <a:pPr lvl="1"/>
            <a:r>
              <a:rPr lang="en-US" sz="2400" dirty="0"/>
              <a:t>Project Timing and Impacts from other </a:t>
            </a:r>
            <a:r>
              <a:rPr lang="en-US" sz="2400" dirty="0" smtClean="0"/>
              <a:t>Projects</a:t>
            </a:r>
            <a:endParaRPr lang="en-US" sz="2400" dirty="0"/>
          </a:p>
          <a:p>
            <a:pPr lvl="1"/>
            <a:r>
              <a:rPr lang="en-US" sz="2400" dirty="0" smtClean="0"/>
              <a:t>Organizational Transformation</a:t>
            </a:r>
            <a:endParaRPr lang="en-US" sz="2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Enterprise SCADA </a:t>
            </a:r>
            <a:r>
              <a:rPr lang="en-US" dirty="0" smtClean="0"/>
              <a:t>Transformation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64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Background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23163"/>
            <a:ext cx="8229600" cy="4545246"/>
          </a:xfrm>
        </p:spPr>
        <p:txBody>
          <a:bodyPr/>
          <a:lstStyle/>
          <a:p>
            <a:r>
              <a:rPr lang="en-US" sz="2800" dirty="0" smtClean="0"/>
              <a:t>SAWS has Adopted Rockwell as it Control Systems Architecture</a:t>
            </a:r>
          </a:p>
          <a:p>
            <a:pPr lvl="1"/>
            <a:r>
              <a:rPr lang="en-US" sz="2000" dirty="0" err="1" smtClean="0"/>
              <a:t>FactoryTalk</a:t>
            </a:r>
            <a:r>
              <a:rPr lang="en-US" sz="2000" dirty="0" smtClean="0"/>
              <a:t> </a:t>
            </a:r>
            <a:r>
              <a:rPr lang="en-US" sz="2000" dirty="0"/>
              <a:t>SE		- </a:t>
            </a:r>
            <a:r>
              <a:rPr lang="en-US" sz="2000" dirty="0" err="1"/>
              <a:t>ViewPoint</a:t>
            </a:r>
            <a:r>
              <a:rPr lang="en-US" sz="2000" dirty="0"/>
              <a:t> </a:t>
            </a:r>
            <a:r>
              <a:rPr lang="en-US" sz="2000" dirty="0" smtClean="0"/>
              <a:t>		</a:t>
            </a:r>
          </a:p>
          <a:p>
            <a:pPr lvl="1"/>
            <a:r>
              <a:rPr lang="en-US" sz="2000" dirty="0" err="1" smtClean="0"/>
              <a:t>VantagePoint</a:t>
            </a:r>
            <a:r>
              <a:rPr lang="en-US" sz="2000" dirty="0" smtClean="0"/>
              <a:t>		- </a:t>
            </a:r>
            <a:r>
              <a:rPr lang="en-US" sz="2000" dirty="0" err="1" smtClean="0"/>
              <a:t>AssetCentre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Historian			- Emulate</a:t>
            </a:r>
          </a:p>
          <a:p>
            <a:r>
              <a:rPr lang="en-US" sz="2800" dirty="0"/>
              <a:t>Enterprise Infrastructure</a:t>
            </a:r>
          </a:p>
          <a:p>
            <a:pPr lvl="1"/>
            <a:r>
              <a:rPr lang="en-US" sz="2400" dirty="0" smtClean="0"/>
              <a:t>Infrastructure </a:t>
            </a:r>
            <a:r>
              <a:rPr lang="en-US" sz="2400" dirty="0"/>
              <a:t>Standards</a:t>
            </a:r>
          </a:p>
          <a:p>
            <a:pPr lvl="1"/>
            <a:r>
              <a:rPr lang="en-US" sz="2400" dirty="0"/>
              <a:t>Redundancy, Business Continuity, Backups, Administration</a:t>
            </a:r>
          </a:p>
          <a:p>
            <a:r>
              <a:rPr lang="en-US" sz="2800" dirty="0" smtClean="0"/>
              <a:t>Enterprise Architecture and Integration Platform</a:t>
            </a:r>
          </a:p>
          <a:p>
            <a:pPr lvl="1"/>
            <a:endParaRPr lang="en-US" sz="2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Rockwell’s </a:t>
            </a:r>
            <a:r>
              <a:rPr lang="en-US" dirty="0" err="1"/>
              <a:t>PlantPAx</a:t>
            </a:r>
            <a:r>
              <a:rPr lang="en-US" dirty="0"/>
              <a:t> Platform</a:t>
            </a:r>
          </a:p>
        </p:txBody>
      </p:sp>
    </p:spTree>
    <p:extLst>
      <p:ext uri="{BB962C8B-B14F-4D97-AF65-F5344CB8AC3E}">
        <p14:creationId xmlns:p14="http://schemas.microsoft.com/office/powerpoint/2010/main" val="355448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Background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23163"/>
            <a:ext cx="8229600" cy="4545246"/>
          </a:xfrm>
        </p:spPr>
        <p:txBody>
          <a:bodyPr/>
          <a:lstStyle/>
          <a:p>
            <a:r>
              <a:rPr lang="en-US" sz="2800" dirty="0" smtClean="0"/>
              <a:t>Cyber Security Approach</a:t>
            </a:r>
          </a:p>
          <a:p>
            <a:pPr lvl="1"/>
            <a:r>
              <a:rPr lang="en-US" sz="2400" dirty="0" smtClean="0"/>
              <a:t>Access Control (Virtual and Physical)</a:t>
            </a:r>
          </a:p>
          <a:p>
            <a:pPr lvl="1"/>
            <a:r>
              <a:rPr lang="en-US" sz="2400" dirty="0" smtClean="0"/>
              <a:t>Patching</a:t>
            </a:r>
          </a:p>
          <a:p>
            <a:pPr lvl="1"/>
            <a:r>
              <a:rPr lang="en-US" sz="2400" dirty="0" smtClean="0"/>
              <a:t>Encryption</a:t>
            </a:r>
          </a:p>
          <a:p>
            <a:pPr lvl="1"/>
            <a:r>
              <a:rPr lang="en-US" sz="2400" dirty="0" smtClean="0"/>
              <a:t>Security Audits and Penetration Testing</a:t>
            </a:r>
          </a:p>
          <a:p>
            <a:r>
              <a:rPr lang="en-US" sz="2800" dirty="0" smtClean="0"/>
              <a:t>Mitigating New Vulnerability and Security Risks</a:t>
            </a:r>
          </a:p>
          <a:p>
            <a:r>
              <a:rPr lang="en-US" sz="2800" dirty="0"/>
              <a:t>Standards Based Cyber </a:t>
            </a:r>
            <a:r>
              <a:rPr lang="en-US" sz="2800" dirty="0" smtClean="0"/>
              <a:t>Security</a:t>
            </a:r>
          </a:p>
          <a:p>
            <a:pPr lvl="1"/>
            <a:r>
              <a:rPr lang="en-US" sz="2400" dirty="0" smtClean="0"/>
              <a:t>NIST 800</a:t>
            </a:r>
            <a:endParaRPr lang="en-US" sz="2400" dirty="0"/>
          </a:p>
          <a:p>
            <a:endParaRPr lang="en-US" sz="2400" dirty="0" smtClean="0"/>
          </a:p>
          <a:p>
            <a:pPr lvl="1"/>
            <a:endParaRPr lang="en-US" sz="2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SCADA Cyber Security</a:t>
            </a:r>
          </a:p>
        </p:txBody>
      </p:sp>
    </p:spTree>
    <p:extLst>
      <p:ext uri="{BB962C8B-B14F-4D97-AF65-F5344CB8AC3E}">
        <p14:creationId xmlns:p14="http://schemas.microsoft.com/office/powerpoint/2010/main" val="122639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Selected Consultant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Develop Enterprise Control Philosophy </a:t>
            </a:r>
          </a:p>
          <a:p>
            <a:pPr lvl="1"/>
            <a:r>
              <a:rPr lang="en-US" sz="2000" dirty="0"/>
              <a:t>Operational </a:t>
            </a:r>
            <a:r>
              <a:rPr lang="en-US" sz="2000" dirty="0" smtClean="0"/>
              <a:t>Approach for HMI</a:t>
            </a:r>
          </a:p>
          <a:p>
            <a:pPr lvl="1"/>
            <a:r>
              <a:rPr lang="en-US" sz="2000" dirty="0" smtClean="0"/>
              <a:t>Architecture</a:t>
            </a:r>
          </a:p>
          <a:p>
            <a:r>
              <a:rPr lang="en-US" sz="2400" dirty="0" smtClean="0"/>
              <a:t>Design Enterprise SAWS Production Control System</a:t>
            </a:r>
          </a:p>
          <a:p>
            <a:pPr lvl="1"/>
            <a:r>
              <a:rPr lang="en-US" sz="1800" dirty="0" smtClean="0"/>
              <a:t>Conduct analysis, develop Requirements and Design for the Control System Top-End Software (HMI) </a:t>
            </a:r>
          </a:p>
          <a:p>
            <a:pPr lvl="2"/>
            <a:r>
              <a:rPr lang="en-US" sz="1600" dirty="0" smtClean="0"/>
              <a:t>Integration with Enterprise Systems</a:t>
            </a:r>
          </a:p>
          <a:p>
            <a:pPr lvl="1"/>
            <a:r>
              <a:rPr lang="en-US" sz="1800" dirty="0" smtClean="0"/>
              <a:t>Develop procurement documents for system software, hardware and implementation services</a:t>
            </a:r>
          </a:p>
          <a:p>
            <a:r>
              <a:rPr lang="en-US" sz="2400" dirty="0" smtClean="0"/>
              <a:t>Provide Project Oversight and Governance </a:t>
            </a:r>
          </a:p>
          <a:p>
            <a:pPr lvl="1"/>
            <a:r>
              <a:rPr lang="en-US" sz="1800" dirty="0" smtClean="0"/>
              <a:t>Project Schedule, Communications, Reporting, </a:t>
            </a:r>
            <a:r>
              <a:rPr lang="en-US" sz="1800" dirty="0" err="1" smtClean="0"/>
              <a:t>etc</a:t>
            </a:r>
            <a:endParaRPr lang="en-US" sz="1800" dirty="0" smtClean="0"/>
          </a:p>
          <a:p>
            <a:pPr lvl="1"/>
            <a:r>
              <a:rPr lang="en-US" sz="1800" dirty="0" smtClean="0"/>
              <a:t>Dependency and Constraints with other CIP Projects </a:t>
            </a:r>
          </a:p>
          <a:p>
            <a:r>
              <a:rPr lang="en-US" sz="2400" dirty="0" smtClean="0"/>
              <a:t>Provide Testing and Commissioning Support</a:t>
            </a:r>
          </a:p>
        </p:txBody>
      </p:sp>
    </p:spTree>
    <p:extLst>
      <p:ext uri="{BB962C8B-B14F-4D97-AF65-F5344CB8AC3E}">
        <p14:creationId xmlns:p14="http://schemas.microsoft.com/office/powerpoint/2010/main" val="242259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Selected Consultant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Not Included in Scope</a:t>
            </a:r>
            <a:endParaRPr lang="en-US" sz="2800" dirty="0"/>
          </a:p>
          <a:p>
            <a:pPr lvl="1"/>
            <a:r>
              <a:rPr lang="en-US" sz="2400" dirty="0" smtClean="0"/>
              <a:t>Purchasing the Top-End Hardware and Software </a:t>
            </a:r>
          </a:p>
          <a:p>
            <a:pPr lvl="1"/>
            <a:r>
              <a:rPr lang="en-US" sz="2400" dirty="0" smtClean="0"/>
              <a:t>Installing, Programming, Configuring the Rockwell Software</a:t>
            </a:r>
          </a:p>
          <a:p>
            <a:pPr lvl="1"/>
            <a:r>
              <a:rPr lang="en-US" sz="2400" dirty="0" smtClean="0"/>
              <a:t>PLC Design or Replacement</a:t>
            </a:r>
          </a:p>
          <a:p>
            <a:pPr lvl="1"/>
            <a:r>
              <a:rPr lang="en-US" sz="2400" dirty="0" smtClean="0"/>
              <a:t>Radio Design or Replacement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861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314992"/>
            <a:ext cx="7886700" cy="713708"/>
          </a:xfrm>
        </p:spPr>
        <p:txBody>
          <a:bodyPr/>
          <a:lstStyle/>
          <a:p>
            <a:r>
              <a:rPr lang="en-US" b="1" dirty="0" smtClean="0"/>
              <a:t>Pre-Submittal Topics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1123950"/>
            <a:ext cx="7886700" cy="4857750"/>
          </a:xfrm>
        </p:spPr>
        <p:txBody>
          <a:bodyPr>
            <a:normAutofit fontScale="55000" lnSpcReduction="20000"/>
          </a:bodyPr>
          <a:lstStyle/>
          <a:p>
            <a:pPr marL="257175" indent="-257175">
              <a:lnSpc>
                <a:spcPct val="150000"/>
              </a:lnSpc>
              <a:spcBef>
                <a:spcPts val="300"/>
              </a:spcBef>
            </a:pPr>
            <a:r>
              <a:rPr lang="en-US" sz="4400" dirty="0" smtClean="0"/>
              <a:t>SMWB Requirements</a:t>
            </a:r>
          </a:p>
          <a:p>
            <a:pPr marL="257175" indent="-257175">
              <a:lnSpc>
                <a:spcPct val="150000"/>
              </a:lnSpc>
              <a:spcBef>
                <a:spcPts val="300"/>
              </a:spcBef>
            </a:pPr>
            <a:r>
              <a:rPr lang="en-US" sz="4400" dirty="0" smtClean="0"/>
              <a:t>Key Elements of the Solicitation</a:t>
            </a:r>
          </a:p>
          <a:p>
            <a:pPr marL="257175" indent="-257175">
              <a:lnSpc>
                <a:spcPct val="150000"/>
              </a:lnSpc>
              <a:spcBef>
                <a:spcPts val="300"/>
              </a:spcBef>
            </a:pPr>
            <a:r>
              <a:rPr lang="en-US" sz="4400" dirty="0" smtClean="0"/>
              <a:t>Scoring Criteria</a:t>
            </a:r>
          </a:p>
          <a:p>
            <a:pPr marL="257175" indent="-257175">
              <a:lnSpc>
                <a:spcPct val="150000"/>
              </a:lnSpc>
              <a:spcBef>
                <a:spcPts val="300"/>
              </a:spcBef>
            </a:pPr>
            <a:r>
              <a:rPr lang="en-US" sz="4400" dirty="0" smtClean="0"/>
              <a:t>Evaluation Process</a:t>
            </a:r>
          </a:p>
          <a:p>
            <a:pPr marL="257175" indent="-257175">
              <a:lnSpc>
                <a:spcPct val="150000"/>
              </a:lnSpc>
              <a:spcBef>
                <a:spcPts val="300"/>
              </a:spcBef>
            </a:pPr>
            <a:r>
              <a:rPr lang="en-US" sz="4400" dirty="0" smtClean="0"/>
              <a:t>Submittal Packet</a:t>
            </a:r>
          </a:p>
          <a:p>
            <a:pPr marL="257175" indent="-257175">
              <a:lnSpc>
                <a:spcPct val="150000"/>
              </a:lnSpc>
              <a:spcBef>
                <a:spcPts val="300"/>
              </a:spcBef>
            </a:pPr>
            <a:r>
              <a:rPr lang="en-US" sz="4400" dirty="0" smtClean="0"/>
              <a:t>Key Dates</a:t>
            </a:r>
          </a:p>
          <a:p>
            <a:pPr marL="257175" indent="-257175">
              <a:lnSpc>
                <a:spcPct val="150000"/>
              </a:lnSpc>
              <a:spcBef>
                <a:spcPts val="300"/>
              </a:spcBef>
            </a:pPr>
            <a:r>
              <a:rPr lang="en-US" sz="4400" dirty="0" smtClean="0"/>
              <a:t>Submission Due Date</a:t>
            </a:r>
          </a:p>
          <a:p>
            <a:pPr marL="257175" indent="-257175">
              <a:lnSpc>
                <a:spcPct val="150000"/>
              </a:lnSpc>
              <a:spcBef>
                <a:spcPts val="300"/>
              </a:spcBef>
            </a:pPr>
            <a:r>
              <a:rPr lang="en-US" sz="4400" dirty="0" smtClean="0"/>
              <a:t>Communication Reminders</a:t>
            </a:r>
          </a:p>
          <a:p>
            <a:pPr marL="257175" indent="-257175">
              <a:lnSpc>
                <a:spcPct val="150000"/>
              </a:lnSpc>
              <a:spcBef>
                <a:spcPts val="300"/>
              </a:spcBef>
            </a:pPr>
            <a:r>
              <a:rPr lang="en-US" sz="4400" dirty="0" smtClean="0"/>
              <a:t>Technical Questions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344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5" y="330994"/>
            <a:ext cx="7886700" cy="747998"/>
          </a:xfrm>
        </p:spPr>
        <p:txBody>
          <a:bodyPr>
            <a:noAutofit/>
          </a:bodyPr>
          <a:lstStyle/>
          <a:p>
            <a:r>
              <a:rPr lang="en-US" dirty="0"/>
              <a:t>SMWB Requirements</a:t>
            </a:r>
            <a:br>
              <a:rPr lang="en-US" dirty="0"/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09575" y="1174242"/>
            <a:ext cx="7886700" cy="460933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2"/>
                </a:solidFill>
              </a:rPr>
              <a:t>25% Aspirational Goal for Professional Services Contracts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100" b="1" dirty="0"/>
              <a:t>SMWB Certification accepted from the following entities: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100" dirty="0"/>
              <a:t>South Central Texas Regional Certification Agency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100" dirty="0"/>
              <a:t>Texas H.U.B.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100" dirty="0"/>
              <a:t>Federal (System for Award Management, aka “SAM”)   </a:t>
            </a:r>
          </a:p>
          <a:p>
            <a:pPr marL="342900" lvl="1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US" sz="2100" b="1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100" b="1" dirty="0"/>
              <a:t>RFQ Scoring: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100" dirty="0"/>
              <a:t>Minority and Women Owned Firms primes </a:t>
            </a:r>
          </a:p>
          <a:p>
            <a:pPr marL="898398" lvl="3" indent="-212598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100" dirty="0"/>
              <a:t>Awarded 15 points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100" dirty="0"/>
              <a:t>Small Business Enterprises (SBEs) primes </a:t>
            </a:r>
          </a:p>
          <a:p>
            <a:pPr lvl="2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100" dirty="0"/>
              <a:t>Award 5 points plus, </a:t>
            </a:r>
          </a:p>
          <a:p>
            <a:pPr lvl="2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pt-BR" sz="2100" dirty="0"/>
              <a:t>Subcontractor SMWB % participation X 20 </a:t>
            </a:r>
          </a:p>
          <a:p>
            <a:pPr lvl="2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100" dirty="0"/>
              <a:t>Maximum of 10 points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100" dirty="0"/>
              <a:t>Non-SMWB primes </a:t>
            </a:r>
          </a:p>
          <a:p>
            <a:pPr lvl="2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100" dirty="0"/>
              <a:t>Subcontractor SMWB % participation X 20 </a:t>
            </a:r>
          </a:p>
          <a:p>
            <a:pPr lvl="2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100" dirty="0"/>
              <a:t>Maximum of 10 points </a:t>
            </a:r>
            <a:r>
              <a:rPr lang="en-US" sz="1800" dirty="0" smtClean="0"/>
              <a:t>      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27001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354616"/>
            <a:ext cx="7886700" cy="994172"/>
          </a:xfrm>
        </p:spPr>
        <p:txBody>
          <a:bodyPr/>
          <a:lstStyle/>
          <a:p>
            <a:r>
              <a:rPr lang="en-US" b="1" dirty="0" smtClean="0"/>
              <a:t>Key Elements of the Solicitation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750" y="1215438"/>
            <a:ext cx="8229600" cy="497566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800" dirty="0"/>
              <a:t>Scoring Criteria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Evaluation Process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Submittal packet preparation and reminders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Key dates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Communication Reminders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Submittal due date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Questions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8589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Scoring Criteria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6" y="1264540"/>
            <a:ext cx="8620124" cy="446951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pPr algn="just">
              <a:lnSpc>
                <a:spcPct val="120000"/>
              </a:lnSpc>
            </a:pPr>
            <a:r>
              <a:rPr lang="en-US" sz="2600" dirty="0" smtClean="0"/>
              <a:t>Proposal </a:t>
            </a:r>
            <a:r>
              <a:rPr lang="en-US" sz="2400" dirty="0"/>
              <a:t>Transmittal Letter </a:t>
            </a:r>
            <a:r>
              <a:rPr lang="en-US" sz="2400" dirty="0" smtClean="0"/>
              <a:t>.................................................................................... </a:t>
            </a:r>
            <a:r>
              <a:rPr lang="en-US" sz="2400" dirty="0"/>
              <a:t>5 pts </a:t>
            </a:r>
          </a:p>
          <a:p>
            <a:pPr algn="just">
              <a:lnSpc>
                <a:spcPct val="120000"/>
              </a:lnSpc>
            </a:pPr>
            <a:r>
              <a:rPr lang="en-US" sz="2400" dirty="0"/>
              <a:t>Project Approach ................................................................................................... 20 pts </a:t>
            </a:r>
          </a:p>
          <a:p>
            <a:pPr algn="just">
              <a:lnSpc>
                <a:spcPct val="120000"/>
              </a:lnSpc>
            </a:pPr>
            <a:r>
              <a:rPr lang="en-US" sz="2400" dirty="0"/>
              <a:t>Project Manager and Key Personnel........................................................................ 5 pts </a:t>
            </a:r>
          </a:p>
          <a:p>
            <a:pPr algn="just">
              <a:lnSpc>
                <a:spcPct val="120000"/>
              </a:lnSpc>
            </a:pPr>
            <a:r>
              <a:rPr lang="en-US" sz="2400" dirty="0"/>
              <a:t>Previous Experience with Enterprise SCADA Transformation.................................15 pts </a:t>
            </a:r>
          </a:p>
          <a:p>
            <a:pPr algn="just">
              <a:lnSpc>
                <a:spcPct val="120000"/>
              </a:lnSpc>
            </a:pPr>
            <a:r>
              <a:rPr lang="en-US" sz="2400" dirty="0"/>
              <a:t>Previous Experience Rockwell’s </a:t>
            </a:r>
            <a:r>
              <a:rPr lang="en-US" sz="2400" dirty="0" err="1"/>
              <a:t>PlantPAx</a:t>
            </a:r>
            <a:r>
              <a:rPr lang="en-US" sz="2400" dirty="0"/>
              <a:t> Platform and the </a:t>
            </a:r>
            <a:r>
              <a:rPr lang="en-US" sz="2400" dirty="0" err="1"/>
              <a:t>EtherNet</a:t>
            </a:r>
            <a:r>
              <a:rPr lang="en-US" sz="2400" dirty="0"/>
              <a:t>/IP protocol 15 pts </a:t>
            </a:r>
          </a:p>
          <a:p>
            <a:pPr algn="just">
              <a:lnSpc>
                <a:spcPct val="120000"/>
              </a:lnSpc>
            </a:pPr>
            <a:r>
              <a:rPr lang="en-US" sz="2400" dirty="0"/>
              <a:t>Previous Experience with Enterprise SCADA Cyber Security  .................................15 pts </a:t>
            </a:r>
          </a:p>
          <a:p>
            <a:pPr algn="just">
              <a:lnSpc>
                <a:spcPct val="120000"/>
              </a:lnSpc>
            </a:pPr>
            <a:r>
              <a:rPr lang="en-US" sz="2400" dirty="0"/>
              <a:t>Previous Experience with SAWS............................................. ................................ 10 pts </a:t>
            </a:r>
          </a:p>
          <a:p>
            <a:pPr algn="just">
              <a:lnSpc>
                <a:spcPct val="120000"/>
              </a:lnSpc>
            </a:pPr>
            <a:r>
              <a:rPr lang="en-US" sz="2400" dirty="0"/>
              <a:t>Adherence to Affirmative Action and Small, Minority and Woman </a:t>
            </a:r>
          </a:p>
          <a:p>
            <a:pPr algn="just">
              <a:lnSpc>
                <a:spcPct val="120000"/>
              </a:lnSpc>
            </a:pPr>
            <a:r>
              <a:rPr lang="en-US" sz="2400" dirty="0"/>
              <a:t>Business (SMWB) participation (Exhibit “B” Good Faith Effort Plan) ..................... 15 pts </a:t>
            </a:r>
          </a:p>
          <a:p>
            <a:pPr marL="1371600" lvl="4" indent="0" algn="just">
              <a:lnSpc>
                <a:spcPct val="120000"/>
              </a:lnSpc>
              <a:buNone/>
            </a:pPr>
            <a:r>
              <a:rPr lang="en-US" sz="2400" dirty="0"/>
              <a:t>		                                              TOTAL ......................... 100 pts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942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Evaluation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sz="2800" dirty="0" smtClean="0"/>
              <a:t>Qualification statements are received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Contracting reviews for responsiveness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Technical Evaluation Committee will score qualification statements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Good Faith Effort Plan will be scored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Selection Committee reviews and recommends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Board Award</a:t>
            </a:r>
          </a:p>
        </p:txBody>
      </p:sp>
    </p:spTree>
    <p:extLst>
      <p:ext uri="{BB962C8B-B14F-4D97-AF65-F5344CB8AC3E}">
        <p14:creationId xmlns:p14="http://schemas.microsoft.com/office/powerpoint/2010/main" val="1553341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Submittal Packet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50026"/>
            <a:ext cx="7886700" cy="4954713"/>
          </a:xfrm>
        </p:spPr>
        <p:txBody>
          <a:bodyPr>
            <a:noAutofit/>
          </a:bodyPr>
          <a:lstStyle/>
          <a:p>
            <a:r>
              <a:rPr lang="en-US" sz="2400" dirty="0"/>
              <a:t>Project Approach – 35 page maximum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/>
              <a:t>Project Manager and Key Personnel – 15 page maximum</a:t>
            </a:r>
          </a:p>
          <a:p>
            <a:pPr marL="342900" lvl="1" indent="0">
              <a:buNone/>
            </a:pPr>
            <a:endParaRPr lang="en-US" sz="1050" dirty="0"/>
          </a:p>
          <a:p>
            <a:r>
              <a:rPr lang="en-US" sz="2400" dirty="0"/>
              <a:t>Previous Experience with Enterprise SCADA Transformation – 10 page maximum</a:t>
            </a:r>
          </a:p>
          <a:p>
            <a:pPr marL="0" indent="0">
              <a:buNone/>
            </a:pPr>
            <a:endParaRPr lang="en-US" sz="1050" dirty="0"/>
          </a:p>
          <a:p>
            <a:r>
              <a:rPr lang="en-US" sz="2400" dirty="0"/>
              <a:t>Previous Experience Rockwell’s </a:t>
            </a:r>
            <a:r>
              <a:rPr lang="en-US" sz="2400" dirty="0" err="1"/>
              <a:t>PlantPAx</a:t>
            </a:r>
            <a:r>
              <a:rPr lang="en-US" sz="2400" dirty="0"/>
              <a:t> Platform and the </a:t>
            </a:r>
            <a:r>
              <a:rPr lang="en-US" sz="2400" dirty="0" err="1"/>
              <a:t>EtherNet</a:t>
            </a:r>
            <a:r>
              <a:rPr lang="en-US" sz="2400" dirty="0"/>
              <a:t>/IP Protocol – 10 page maximum</a:t>
            </a:r>
          </a:p>
          <a:p>
            <a:endParaRPr lang="en-US" sz="1050" dirty="0"/>
          </a:p>
          <a:p>
            <a:r>
              <a:rPr lang="en-US" sz="2400" dirty="0"/>
              <a:t>Previous Experience with Enterprise SCADA Cyber Security - 10 page maximum</a:t>
            </a:r>
          </a:p>
          <a:p>
            <a:pPr marL="0" indent="0">
              <a:buNone/>
            </a:pPr>
            <a:endParaRPr lang="en-US" sz="1050" dirty="0"/>
          </a:p>
          <a:p>
            <a:r>
              <a:rPr lang="en-US" sz="2400" dirty="0"/>
              <a:t>Previous Experience with SAWS - 3 page maximum</a:t>
            </a:r>
          </a:p>
        </p:txBody>
      </p:sp>
    </p:spTree>
    <p:extLst>
      <p:ext uri="{BB962C8B-B14F-4D97-AF65-F5344CB8AC3E}">
        <p14:creationId xmlns:p14="http://schemas.microsoft.com/office/powerpoint/2010/main" val="3206102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Submittal Packet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50026"/>
            <a:ext cx="7886700" cy="493413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400" dirty="0">
                <a:solidFill>
                  <a:schemeClr val="accent2"/>
                </a:solidFill>
              </a:rPr>
              <a:t>Continued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Submittal Response Checklist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Respondent Questionnaire</a:t>
            </a:r>
          </a:p>
          <a:p>
            <a:pPr lvl="1">
              <a:lnSpc>
                <a:spcPct val="120000"/>
              </a:lnSpc>
              <a:buFont typeface="Calibri" panose="020F0502020204030204" pitchFamily="34" charset="0"/>
              <a:buChar char="₋"/>
            </a:pPr>
            <a:r>
              <a:rPr lang="en-US" sz="2000" dirty="0"/>
              <a:t>Also allows for the Acknowledgement of Security Procedures, Addendums, and   Contract Terms and Conditions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W-9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Insurance Certificate and Commitment Letter from Agent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Good Faith Effort Plan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Conflict of Interest Questionnaire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29290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alPPT_DRAFT1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 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OfficalPPT_DRAFT1A</Template>
  <TotalTime>1927</TotalTime>
  <Words>1027</Words>
  <Application>Microsoft Office PowerPoint</Application>
  <PresentationFormat>On-screen Show (4:3)</PresentationFormat>
  <Paragraphs>217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Arial Black</vt:lpstr>
      <vt:lpstr>Calibri</vt:lpstr>
      <vt:lpstr>Times New Roman</vt:lpstr>
      <vt:lpstr>Wingdings</vt:lpstr>
      <vt:lpstr>OfficalPPT_DRAFT1A</vt:lpstr>
      <vt:lpstr>1 title slide</vt:lpstr>
      <vt:lpstr>PowerPoint Presentation</vt:lpstr>
      <vt:lpstr>Agenda</vt:lpstr>
      <vt:lpstr>Pre-Submittal Topics</vt:lpstr>
      <vt:lpstr>SMWB Requirements </vt:lpstr>
      <vt:lpstr>Key Elements of the Solicitation</vt:lpstr>
      <vt:lpstr>Scoring Criteria </vt:lpstr>
      <vt:lpstr>Evaluation Process</vt:lpstr>
      <vt:lpstr>Submittal Packet </vt:lpstr>
      <vt:lpstr>Submittal Packet </vt:lpstr>
      <vt:lpstr>Submittal Packet Helpful Reminders</vt:lpstr>
      <vt:lpstr>Key Dates</vt:lpstr>
      <vt:lpstr>Submission Due Date </vt:lpstr>
      <vt:lpstr>Communication Reminders </vt:lpstr>
      <vt:lpstr>Technical Questions </vt:lpstr>
      <vt:lpstr>RFQ Purpose</vt:lpstr>
      <vt:lpstr>Project Background</vt:lpstr>
      <vt:lpstr>Project Background</vt:lpstr>
      <vt:lpstr>Project Background</vt:lpstr>
      <vt:lpstr>Project Background</vt:lpstr>
      <vt:lpstr>Project Background</vt:lpstr>
      <vt:lpstr>Project Background</vt:lpstr>
      <vt:lpstr>Project Background</vt:lpstr>
      <vt:lpstr>Project Background</vt:lpstr>
      <vt:lpstr>Role of the Selected Consultant</vt:lpstr>
      <vt:lpstr>Role of the Selected Consultant</vt:lpstr>
      <vt:lpstr>PowerPoint Presentation</vt:lpstr>
    </vt:vector>
  </TitlesOfParts>
  <Company>SAWS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probinson</dc:creator>
  <cp:lastModifiedBy>Stella Manzello</cp:lastModifiedBy>
  <cp:revision>169</cp:revision>
  <dcterms:created xsi:type="dcterms:W3CDTF">2012-11-29T16:16:02Z</dcterms:created>
  <dcterms:modified xsi:type="dcterms:W3CDTF">2016-10-28T19:11:24Z</dcterms:modified>
</cp:coreProperties>
</file>